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307" r:id="rId2"/>
    <p:sldId id="339" r:id="rId3"/>
    <p:sldId id="340" r:id="rId4"/>
    <p:sldId id="345" r:id="rId5"/>
    <p:sldId id="346" r:id="rId6"/>
    <p:sldId id="341" r:id="rId7"/>
    <p:sldId id="342" r:id="rId8"/>
    <p:sldId id="347" r:id="rId9"/>
    <p:sldId id="348" r:id="rId10"/>
    <p:sldId id="349" r:id="rId11"/>
    <p:sldId id="343" r:id="rId12"/>
    <p:sldId id="344" r:id="rId13"/>
    <p:sldId id="300" r:id="rId14"/>
    <p:sldId id="292" r:id="rId15"/>
  </p:sldIdLst>
  <p:sldSz cx="12192000" cy="6858000"/>
  <p:notesSz cx="6858000" cy="9144000"/>
  <p:embeddedFontLst>
    <p:embeddedFont>
      <p:font typeface="한컴 말랑말랑 Bold" panose="020F0803000000000000" pitchFamily="50" charset="-127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A6DD7"/>
    <a:srgbClr val="EBD9F4"/>
    <a:srgbClr val="2D9F81"/>
    <a:srgbClr val="2A9D8E"/>
    <a:srgbClr val="DCC502"/>
    <a:srgbClr val="F07C63"/>
    <a:srgbClr val="FFB605"/>
    <a:srgbClr val="A2D2FF"/>
    <a:srgbClr val="C25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629FA-AB66-4DBC-B940-CA73BF52E65C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1DE8E-75AB-41E8-B91A-658618AB11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9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B8E25-B9C0-210B-F44A-9808C7D3B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2976AD-784B-5B7E-B128-95BF359F6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29051-AD1B-69A4-A6DD-56E06EAC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DE55A-1310-4963-9D32-A099B9B279B3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7C990-56E1-AC21-324E-541DD1082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2C2F4-F30F-E980-7329-B1D7B394A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18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E52EC-8352-3367-04EF-C8F27800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ED8282-5B0B-1783-40AF-8780FE69B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CBEB5-2873-883B-EAE4-49E48D42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0047F-E11F-4DCD-9DD1-B8153129479D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CD39E1-85AB-B137-7805-ECB6245D9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88A27-B497-F191-14B2-B00845D13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8F9F9E-51EE-BB85-D19A-F7EEC2796E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F421D1-0BBB-D6A0-18EC-B5639F46E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2A18BC-9042-7F46-E784-811FDFB8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03E1-4516-4F7A-9AE9-1E8EEB763451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60E11-DB4A-7902-EED8-7F8DC8C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598699-A39A-077F-AA9F-24E83316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15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8B229-CD4C-752C-0670-CB99093F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5C6A92-8054-A5CA-AEC2-02689D224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DDBFBC-EC3D-06F2-96BE-BADFB52FF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69789-2A1F-4513-919C-4C11AD2DD2D1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B42D80-9F30-CEC5-2E27-CFBCC2D71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D723B-48CF-B9A2-88D7-8C8B8D22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00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74975-D619-8018-37A5-616D8180C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21B2D7-B58A-72B2-A78C-23F6D080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93CD5-9F19-2E7F-A179-CAEC856AF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54E6C-AEC9-440B-8792-ACD7A9CA4741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40440C-8081-1C7A-6ADE-766A071C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5CF89-D021-1B16-C634-D6D503454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2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C259E-3DFA-3679-FAB6-0AFC4968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9AD9D-6B94-4FA2-F7A0-0AD16A166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B7C26-967F-4A88-4E71-82D2F74F4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D97B9B-0CFD-2261-678B-81825813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A487-04E0-40F9-AECB-C57F7AB01730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CEE982-FC67-E6FD-29A6-1BF513813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6E00E1-AC88-6582-F523-77C57446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61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62934-AFDD-ECB9-B00E-5D332281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FC9F8-1D64-CA0A-505A-0BCF33A51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6F174E-C271-07E6-8B82-CAA0B834C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E00C8E-0BA4-9AB2-6A29-6DA865884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E2885-6585-0919-9589-9A93E1215F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5AD071-4A9C-506A-8D0A-F9C60E15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9EB8-19B7-4B47-8834-9DF118BED369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F6799C-6AA2-A82F-9324-A9D8A7524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E838C8-6949-E876-B336-5082270A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39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EE2D4-9A63-C491-EF8B-617E1EEE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3A8BB2-470A-4BD9-4CEB-9D8D6D7F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075EA-E9B7-48B4-9141-DE163E7804AA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350AB1-31A6-98C1-ECC6-BD97CCFB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FC0F61-F77C-D5D5-E38C-269E4D4C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1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7583EE-C791-255A-6956-AB00DD8F7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F3B0-8A19-4358-ABA1-ACDBC505ECDE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413BCF-EE49-7696-D35E-BBBD85C4E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CB5077-3C89-39F2-026F-07E4055E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92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C6ABD-8FCA-5E8F-B055-0EDDE051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DD00DB-EB73-8A87-E559-1C1E2997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30AEA2-29A3-1DF7-7976-E73000644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FBEC3D-2A7B-7AD0-9843-2C29620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7AC1A-2528-4EA9-9293-73ED211F16D4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291285-9B76-99C5-57AE-5A60B93D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4FAF40-EC36-85BE-6245-FF2217FC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1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FAF2EB-60EC-7AF2-9569-B460C605B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F65C0F-857F-03AE-8E9D-AC7442D8D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CE0AB6-10EE-FE32-6AA8-54513DACF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B5F9FB-7FA7-53DB-92F4-04843CA05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E602F-D4CF-4028-A306-19AC92C33EF0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6FCC3A-4B0E-2270-B188-461C933B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14B78F-61FD-42EA-EF6B-CB1B3F6E7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74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13155B-6B71-D7FC-8131-485DEB67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9A2AE8-9ADA-9A6C-72E8-CD60D296E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EDBEE9-3D2D-2B46-2A61-AAE398F49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B4F07-FE74-45D2-992F-DAEAA1BD8AE6}" type="datetime1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74467E-91BC-A7FE-DC33-67E21E24B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F43EF-3730-A43E-2568-7A4A15AB5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5BAC-474D-4688-94B2-7A2F49550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07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D972576-2769-159B-BF74-2B400F187E6F}"/>
              </a:ext>
            </a:extLst>
          </p:cNvPr>
          <p:cNvSpPr/>
          <p:nvPr/>
        </p:nvSpPr>
        <p:spPr>
          <a:xfrm rot="5400000" flipH="1" flipV="1">
            <a:off x="5884518" y="514326"/>
            <a:ext cx="6858000" cy="5791200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866627-F7BB-7839-963F-5B1624D7DB86}"/>
              </a:ext>
            </a:extLst>
          </p:cNvPr>
          <p:cNvSpPr/>
          <p:nvPr/>
        </p:nvSpPr>
        <p:spPr>
          <a:xfrm rot="5400000">
            <a:off x="-168938" y="162501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D2D4EC9-171A-B500-B273-DD2BD41B832D}"/>
              </a:ext>
            </a:extLst>
          </p:cNvPr>
          <p:cNvSpPr/>
          <p:nvPr/>
        </p:nvSpPr>
        <p:spPr>
          <a:xfrm rot="5400000">
            <a:off x="-80966" y="62301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EA7BCD-E6D9-8900-9E2D-0B1451E15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4104" y="832254"/>
            <a:ext cx="8109894" cy="72939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암호화폐 </a:t>
            </a:r>
            <a:r>
              <a:rPr lang="en-US" altLang="ko-KR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SCAM </a:t>
            </a:r>
            <a:r>
              <a:rPr lang="ko-KR" altLang="en-US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피싱 예방을 위한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A057E1-B7E9-CFAA-C3F0-99B8A0AD5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0035" y="5749293"/>
            <a:ext cx="5384329" cy="995695"/>
          </a:xfrm>
        </p:spPr>
        <p:txBody>
          <a:bodyPr/>
          <a:lstStyle/>
          <a:p>
            <a:pPr algn="l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팀장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신용훈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l"/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팀원 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 </a:t>
            </a:r>
            <a:r>
              <a:rPr lang="ko-KR" altLang="en-US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곽수찬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노용훈</a:t>
            </a:r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조주원 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0B9015-DC4C-4AD6-612E-A029028DB935}"/>
              </a:ext>
            </a:extLst>
          </p:cNvPr>
          <p:cNvGrpSpPr/>
          <p:nvPr/>
        </p:nvGrpSpPr>
        <p:grpSpPr>
          <a:xfrm>
            <a:off x="6096000" y="3874110"/>
            <a:ext cx="1264745" cy="3784129"/>
            <a:chOff x="10091205" y="-849756"/>
            <a:chExt cx="1264745" cy="3784129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1B998AD0-8B79-A5F4-F6F2-A433B5775A20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61358" y="4016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D987EAE4-F0EE-3C80-6E8C-6CBAC2FBBD46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39768" y="4397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C8655A-A855-80BB-45CE-37A07FA356AE}"/>
              </a:ext>
            </a:extLst>
          </p:cNvPr>
          <p:cNvSpPr/>
          <p:nvPr/>
        </p:nvSpPr>
        <p:spPr>
          <a:xfrm>
            <a:off x="1639842" y="2145533"/>
            <a:ext cx="10569276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C1BA1-5B0B-EBC7-A84E-5FF85605244A}"/>
              </a:ext>
            </a:extLst>
          </p:cNvPr>
          <p:cNvSpPr/>
          <p:nvPr/>
        </p:nvSpPr>
        <p:spPr>
          <a:xfrm>
            <a:off x="-3" y="6662113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334B81-4972-D7DB-DB67-675D83317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</a:t>
            </a:fld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659A110-DF48-3053-E091-30B11748D96D}"/>
              </a:ext>
            </a:extLst>
          </p:cNvPr>
          <p:cNvSpPr txBox="1">
            <a:spLocks/>
          </p:cNvSpPr>
          <p:nvPr/>
        </p:nvSpPr>
        <p:spPr>
          <a:xfrm>
            <a:off x="4629451" y="1417635"/>
            <a:ext cx="6009113" cy="7293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크롬 확장 프로그램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0A25F-EA77-A559-8072-292959C664A0}"/>
              </a:ext>
            </a:extLst>
          </p:cNvPr>
          <p:cNvSpPr txBox="1"/>
          <p:nvPr/>
        </p:nvSpPr>
        <p:spPr>
          <a:xfrm>
            <a:off x="6376724" y="2243618"/>
            <a:ext cx="3987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Team : </a:t>
            </a:r>
            <a:r>
              <a: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조주원 여친 구함</a:t>
            </a:r>
            <a:endParaRPr lang="en-US" altLang="ko-KR" sz="2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2B63F98-DA8A-4FAC-43A8-2F6427587FB5}"/>
              </a:ext>
            </a:extLst>
          </p:cNvPr>
          <p:cNvGrpSpPr/>
          <p:nvPr/>
        </p:nvGrpSpPr>
        <p:grpSpPr>
          <a:xfrm>
            <a:off x="7631078" y="1645035"/>
            <a:ext cx="1261525" cy="4401761"/>
            <a:chOff x="3346861" y="2555520"/>
            <a:chExt cx="1261525" cy="4401761"/>
          </a:xfrm>
        </p:grpSpPr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1F3A1A78-32AC-700E-B4DB-63120A750FA9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1785928" y="4134823"/>
              <a:ext cx="4401761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With BOB12</a:t>
              </a:r>
            </a:p>
          </p:txBody>
        </p:sp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8FFCB9F6-0FEA-BB80-F200-C0A5D42EC3B7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1816952" y="4177156"/>
              <a:ext cx="4302973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With BOB12</a:t>
              </a:r>
              <a:endParaRPr lang="ko-KR" altLang="en-US" sz="4000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530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6D1C77-6CBF-55CB-C9F3-D39A913F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321" y="1854956"/>
            <a:ext cx="5335646" cy="40017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역할 분담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035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10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55CB59-6D45-3957-E50F-BE230F802B3B}"/>
              </a:ext>
            </a:extLst>
          </p:cNvPr>
          <p:cNvSpPr txBox="1"/>
          <p:nvPr/>
        </p:nvSpPr>
        <p:spPr>
          <a:xfrm>
            <a:off x="6695820" y="2512307"/>
            <a:ext cx="51706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조주원 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endParaRPr lang="ko-KR" altLang="en-US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23D1F-57C1-5336-95C4-8FFC8AE59774}"/>
              </a:ext>
            </a:extLst>
          </p:cNvPr>
          <p:cNvSpPr txBox="1"/>
          <p:nvPr/>
        </p:nvSpPr>
        <p:spPr>
          <a:xfrm>
            <a:off x="6096001" y="1891833"/>
            <a:ext cx="1733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역할 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16FE72-630E-FC83-D3D5-811A21A75DE6}"/>
              </a:ext>
            </a:extLst>
          </p:cNvPr>
          <p:cNvSpPr txBox="1"/>
          <p:nvPr/>
        </p:nvSpPr>
        <p:spPr>
          <a:xfrm>
            <a:off x="7021329" y="3066305"/>
            <a:ext cx="51706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자료 조사 및 배경 지식 조사 </a:t>
            </a: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JS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프로그래밍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JS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프로그래밍 팀 리더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여친 구함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E8C4C1E4-2597-8D07-2979-59874B91E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728" y="2426460"/>
            <a:ext cx="699840" cy="6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46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일정 및 계획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960" y="51384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035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11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6C8E43A-BC49-D9DE-86BC-7DBACA8726A3}"/>
              </a:ext>
            </a:extLst>
          </p:cNvPr>
          <p:cNvSpPr/>
          <p:nvPr/>
        </p:nvSpPr>
        <p:spPr>
          <a:xfrm>
            <a:off x="1574345" y="1891503"/>
            <a:ext cx="2068057" cy="4224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71ED06-7040-65F9-0B88-137A7027541F}"/>
              </a:ext>
            </a:extLst>
          </p:cNvPr>
          <p:cNvSpPr/>
          <p:nvPr/>
        </p:nvSpPr>
        <p:spPr>
          <a:xfrm>
            <a:off x="7015728" y="1884357"/>
            <a:ext cx="2068057" cy="21085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5CE09E-7FB0-8260-4CB3-D7801EACF308}"/>
              </a:ext>
            </a:extLst>
          </p:cNvPr>
          <p:cNvSpPr/>
          <p:nvPr/>
        </p:nvSpPr>
        <p:spPr>
          <a:xfrm>
            <a:off x="7015728" y="3992884"/>
            <a:ext cx="2068057" cy="21085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09976D-53CF-C67D-40F2-BA5B3C001AE3}"/>
              </a:ext>
            </a:extLst>
          </p:cNvPr>
          <p:cNvSpPr/>
          <p:nvPr/>
        </p:nvSpPr>
        <p:spPr>
          <a:xfrm>
            <a:off x="1574345" y="1912360"/>
            <a:ext cx="2068057" cy="55537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97B933-810D-28E5-E49C-2E20D93497BD}"/>
              </a:ext>
            </a:extLst>
          </p:cNvPr>
          <p:cNvSpPr/>
          <p:nvPr/>
        </p:nvSpPr>
        <p:spPr>
          <a:xfrm>
            <a:off x="7015728" y="4000030"/>
            <a:ext cx="2068057" cy="15457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F917FD-FDFC-269C-2B9C-09ADC567D4D2}"/>
              </a:ext>
            </a:extLst>
          </p:cNvPr>
          <p:cNvSpPr/>
          <p:nvPr/>
        </p:nvSpPr>
        <p:spPr>
          <a:xfrm>
            <a:off x="7015727" y="5545767"/>
            <a:ext cx="2068057" cy="5828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743A64-EC85-3B97-8940-0573C2CB493C}"/>
              </a:ext>
            </a:extLst>
          </p:cNvPr>
          <p:cNvSpPr/>
          <p:nvPr/>
        </p:nvSpPr>
        <p:spPr>
          <a:xfrm>
            <a:off x="7015727" y="1912360"/>
            <a:ext cx="2068057" cy="20876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756469-9088-21D7-700B-23C37430B34E}"/>
              </a:ext>
            </a:extLst>
          </p:cNvPr>
          <p:cNvSpPr/>
          <p:nvPr/>
        </p:nvSpPr>
        <p:spPr>
          <a:xfrm>
            <a:off x="1574343" y="2467735"/>
            <a:ext cx="2068057" cy="3040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3DFBC4-ED10-EE4E-2386-9F90CBBAB58C}"/>
              </a:ext>
            </a:extLst>
          </p:cNvPr>
          <p:cNvSpPr/>
          <p:nvPr/>
        </p:nvSpPr>
        <p:spPr>
          <a:xfrm>
            <a:off x="1574341" y="5514438"/>
            <a:ext cx="2068057" cy="5950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A4F136-C007-EF05-C955-FABC17401000}"/>
              </a:ext>
            </a:extLst>
          </p:cNvPr>
          <p:cNvSpPr txBox="1"/>
          <p:nvPr/>
        </p:nvSpPr>
        <p:spPr>
          <a:xfrm>
            <a:off x="3642399" y="1959215"/>
            <a:ext cx="2616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톤 발표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(7 ~ 8)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DB31D-0FB1-2C46-EB9B-A6DDE090DFA8}"/>
              </a:ext>
            </a:extLst>
          </p:cNvPr>
          <p:cNvSpPr txBox="1"/>
          <p:nvPr/>
        </p:nvSpPr>
        <p:spPr>
          <a:xfrm>
            <a:off x="9159279" y="5606383"/>
            <a:ext cx="2616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개발톤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발표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(8 ~ 9)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7F6425-FAC6-4E3A-2062-43CCD1219797}"/>
              </a:ext>
            </a:extLst>
          </p:cNvPr>
          <p:cNvSpPr txBox="1"/>
          <p:nvPr/>
        </p:nvSpPr>
        <p:spPr>
          <a:xfrm>
            <a:off x="9083784" y="3934755"/>
            <a:ext cx="26161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추가 기능 구현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(3 ~ 8)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2B177D-07C3-DD4A-BD81-1BEB63D66FA1}"/>
              </a:ext>
            </a:extLst>
          </p:cNvPr>
          <p:cNvSpPr txBox="1"/>
          <p:nvPr/>
        </p:nvSpPr>
        <p:spPr>
          <a:xfrm>
            <a:off x="3647058" y="5721750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중간 점검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(11 ~ 12)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3F6932-A7E9-CC2D-D320-CD5105DFA116}"/>
              </a:ext>
            </a:extLst>
          </p:cNvPr>
          <p:cNvSpPr txBox="1"/>
          <p:nvPr/>
        </p:nvSpPr>
        <p:spPr>
          <a:xfrm>
            <a:off x="9083784" y="1779336"/>
            <a:ext cx="274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 톤 발표 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(11 ~ 3)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221EA7-33F8-5247-436C-8A83FE89B9A5}"/>
              </a:ext>
            </a:extLst>
          </p:cNvPr>
          <p:cNvSpPr txBox="1"/>
          <p:nvPr/>
        </p:nvSpPr>
        <p:spPr>
          <a:xfrm>
            <a:off x="3642398" y="2739030"/>
            <a:ext cx="26161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필수 기능 구현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(8 ~ 11)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8AC29C-D904-489B-1CCB-949169074271}"/>
              </a:ext>
            </a:extLst>
          </p:cNvPr>
          <p:cNvSpPr txBox="1"/>
          <p:nvPr/>
        </p:nvSpPr>
        <p:spPr>
          <a:xfrm>
            <a:off x="9083784" y="2256777"/>
            <a:ext cx="26161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필수 기능 구현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(3 ~ 8)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667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7D7DF3B-EC67-848B-58DE-1C5CD352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61" y="1698488"/>
            <a:ext cx="8258362" cy="43872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80966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예상 결과물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960" y="51384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54664" y="482395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5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12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8FDD7B-85E3-D2D7-D4CB-137BEC7E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999" y="2271994"/>
            <a:ext cx="2337470" cy="38684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A64DA63-5118-E77A-C430-2095D29E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469" y="2280247"/>
            <a:ext cx="2337470" cy="386848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65F7204-6FAB-6DE4-CE38-A75ED14D87FD}"/>
              </a:ext>
            </a:extLst>
          </p:cNvPr>
          <p:cNvGrpSpPr/>
          <p:nvPr/>
        </p:nvGrpSpPr>
        <p:grpSpPr>
          <a:xfrm>
            <a:off x="2451676" y="3211566"/>
            <a:ext cx="4222277" cy="1624917"/>
            <a:chOff x="2451676" y="3211566"/>
            <a:chExt cx="4222277" cy="162491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B05451D-1809-ADEE-235E-1E8C2C8C9E98}"/>
                </a:ext>
              </a:extLst>
            </p:cNvPr>
            <p:cNvSpPr/>
            <p:nvPr/>
          </p:nvSpPr>
          <p:spPr>
            <a:xfrm>
              <a:off x="2451676" y="3211566"/>
              <a:ext cx="4222277" cy="1624917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80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개발 톤 발표 </a:t>
              </a:r>
              <a:r>
                <a:rPr lang="en-US" altLang="ko-KR" sz="180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(7 ~ 8)</a:t>
              </a:r>
              <a:endPara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684D8B-E707-0659-135D-1ED93911005E}"/>
                </a:ext>
              </a:extLst>
            </p:cNvPr>
            <p:cNvSpPr txBox="1"/>
            <p:nvPr/>
          </p:nvSpPr>
          <p:spPr>
            <a:xfrm>
              <a:off x="2857048" y="3302788"/>
              <a:ext cx="341153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800" dirty="0" err="1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Alret</a:t>
              </a:r>
              <a:r>
                <a:rPr lang="en-US" altLang="ko-KR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!! : </a:t>
              </a:r>
              <a:r>
                <a:rPr lang="ko-KR" altLang="en-US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해당 계좌는 </a:t>
              </a:r>
              <a:br>
                <a:rPr lang="en-US" altLang="ko-KR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</a:br>
              <a:r>
                <a:rPr lang="ko-KR" altLang="en-US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사기 기록이 있습니다</a:t>
              </a:r>
              <a:r>
                <a:rPr lang="en-US" altLang="ko-KR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! </a:t>
              </a:r>
              <a:r>
                <a:rPr lang="ko-KR" altLang="en-US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</a:t>
              </a:r>
              <a:br>
                <a:rPr lang="en-US" altLang="ko-KR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</a:br>
              <a:r>
                <a:rPr lang="ko-KR" altLang="en-US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정말 보내실 건 가요</a:t>
              </a:r>
              <a:r>
                <a:rPr lang="en-US" altLang="ko-KR" sz="28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?</a:t>
              </a:r>
              <a:endParaRPr lang="ko-KR" altLang="en-US" sz="2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799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D972576-2769-159B-BF74-2B400F187E6F}"/>
              </a:ext>
            </a:extLst>
          </p:cNvPr>
          <p:cNvSpPr/>
          <p:nvPr/>
        </p:nvSpPr>
        <p:spPr>
          <a:xfrm rot="5400000" flipH="1" flipV="1">
            <a:off x="5884518" y="533400"/>
            <a:ext cx="6858000" cy="5791200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07C63"/>
              </a:solidFill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866627-F7BB-7839-963F-5B1624D7DB86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D2D4EC9-171A-B500-B273-DD2BD41B832D}"/>
              </a:ext>
            </a:extLst>
          </p:cNvPr>
          <p:cNvSpPr/>
          <p:nvPr/>
        </p:nvSpPr>
        <p:spPr>
          <a:xfrm rot="5400000">
            <a:off x="-80965" y="80964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07C63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C0B9015-DC4C-4AD6-612E-A029028DB935}"/>
              </a:ext>
            </a:extLst>
          </p:cNvPr>
          <p:cNvGrpSpPr/>
          <p:nvPr/>
        </p:nvGrpSpPr>
        <p:grpSpPr>
          <a:xfrm>
            <a:off x="10101336" y="-795486"/>
            <a:ext cx="1264745" cy="3784129"/>
            <a:chOff x="10091205" y="-849756"/>
            <a:chExt cx="1264745" cy="3784129"/>
          </a:xfrm>
        </p:grpSpPr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1B998AD0-8B79-A5F4-F6F2-A433B5775A20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61358" y="4016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D987EAE4-F0EE-3C80-6E8C-6CBAC2FBBD46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39768" y="4397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C8655A-A855-80BB-45CE-37A07FA356AE}"/>
              </a:ext>
            </a:extLst>
          </p:cNvPr>
          <p:cNvSpPr/>
          <p:nvPr/>
        </p:nvSpPr>
        <p:spPr>
          <a:xfrm>
            <a:off x="1639842" y="3132880"/>
            <a:ext cx="10569276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C1BA1-5B0B-EBC7-A84E-5FF85605244A}"/>
              </a:ext>
            </a:extLst>
          </p:cNvPr>
          <p:cNvSpPr/>
          <p:nvPr/>
        </p:nvSpPr>
        <p:spPr>
          <a:xfrm>
            <a:off x="-26067" y="6638939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 descr="블록체인 단색으로 채워진">
            <a:extLst>
              <a:ext uri="{FF2B5EF4-FFF2-40B4-BE49-F238E27FC236}">
                <a16:creationId xmlns:a16="http://schemas.microsoft.com/office/drawing/2014/main" id="{318CE2B5-A654-7325-A61B-9D190F6F1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84179" y="3393940"/>
            <a:ext cx="787646" cy="787646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A803F15B-7326-A85E-99EB-98B2F7F6EC2A}"/>
              </a:ext>
            </a:extLst>
          </p:cNvPr>
          <p:cNvSpPr txBox="1">
            <a:spLocks/>
          </p:cNvSpPr>
          <p:nvPr/>
        </p:nvSpPr>
        <p:spPr>
          <a:xfrm>
            <a:off x="1618252" y="2773045"/>
            <a:ext cx="8109894" cy="5008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END</a:t>
            </a:r>
            <a:endParaRPr lang="ko-KR" altLang="en-US" sz="72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2613CF6-352F-CCA7-25A2-00CDD2D42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366" y="3218801"/>
            <a:ext cx="8109894" cy="1035229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암호화폐 </a:t>
            </a:r>
            <a:r>
              <a:rPr lang="en-US" altLang="ko-KR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SCAM </a:t>
            </a: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피싱 예방을 위한 </a:t>
            </a:r>
            <a:br>
              <a:rPr lang="en-US" altLang="ko-KR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크롬 확장 프로그램 만들기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4EBF42-3812-9803-6290-159491008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13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08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6D972576-2769-159B-BF74-2B400F187E6F}"/>
              </a:ext>
            </a:extLst>
          </p:cNvPr>
          <p:cNvSpPr/>
          <p:nvPr/>
        </p:nvSpPr>
        <p:spPr>
          <a:xfrm rot="5400000" flipH="1" flipV="1">
            <a:off x="5884518" y="547758"/>
            <a:ext cx="6858000" cy="5791200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40866627-F7BB-7839-963F-5B1624D7DB86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D2D4EC9-171A-B500-B273-DD2BD41B832D}"/>
              </a:ext>
            </a:extLst>
          </p:cNvPr>
          <p:cNvSpPr/>
          <p:nvPr/>
        </p:nvSpPr>
        <p:spPr>
          <a:xfrm rot="5400000">
            <a:off x="-80965" y="80964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C8655A-A855-80BB-45CE-37A07FA356AE}"/>
              </a:ext>
            </a:extLst>
          </p:cNvPr>
          <p:cNvSpPr/>
          <p:nvPr/>
        </p:nvSpPr>
        <p:spPr>
          <a:xfrm flipV="1">
            <a:off x="4337906" y="1422311"/>
            <a:ext cx="7854094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C1BA1-5B0B-EBC7-A84E-5FF85605244A}"/>
              </a:ext>
            </a:extLst>
          </p:cNvPr>
          <p:cNvSpPr/>
          <p:nvPr/>
        </p:nvSpPr>
        <p:spPr>
          <a:xfrm>
            <a:off x="-26067" y="6638939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A1F5DE2-1FC9-533D-F6B8-A80E7DFF7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963" y="779877"/>
            <a:ext cx="5036949" cy="621578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이미지 </a:t>
            </a:r>
            <a:r>
              <a:rPr lang="en-US" altLang="ko-KR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&amp; </a:t>
            </a:r>
            <a:r>
              <a:rPr lang="ko-KR" altLang="en-US" sz="4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자료 출처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DD414E-ADB8-2453-B754-7CDBC4C2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14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B07DB-D561-E7DB-319A-C94ED69BC51F}"/>
              </a:ext>
            </a:extLst>
          </p:cNvPr>
          <p:cNvSpPr txBox="1"/>
          <p:nvPr/>
        </p:nvSpPr>
        <p:spPr>
          <a:xfrm>
            <a:off x="2332039" y="1673944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https://www.dbpia.co.kr/journal/articleDetail?nodeId=NODE11195008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B86AB-1EE3-D073-3978-F0C0A3C44F66}"/>
              </a:ext>
            </a:extLst>
          </p:cNvPr>
          <p:cNvSpPr txBox="1"/>
          <p:nvPr/>
        </p:nvSpPr>
        <p:spPr>
          <a:xfrm>
            <a:off x="1638072" y="2398625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https://app.crhome-meta-mask-i-webstore.site/mco.asp/us-home/index.php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D78B6-F3D2-A1E6-158A-7D13E08A96E6}"/>
              </a:ext>
            </a:extLst>
          </p:cNvPr>
          <p:cNvSpPr txBox="1"/>
          <p:nvPr/>
        </p:nvSpPr>
        <p:spPr>
          <a:xfrm>
            <a:off x="1054218" y="3134510"/>
            <a:ext cx="6117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https://freebitco.in/signup/?op=s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ACF700-2404-FAA4-93BF-1D51C2A13C5C}"/>
              </a:ext>
            </a:extLst>
          </p:cNvPr>
          <p:cNvSpPr txBox="1"/>
          <p:nvPr/>
        </p:nvSpPr>
        <p:spPr>
          <a:xfrm>
            <a:off x="338970" y="3541037"/>
            <a:ext cx="61177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https://support.coinone.co.kr/ko/support/solutions/articles/31000152643--%EB%B3%B4%EC%95%88-%ED%94%BC%EC%8B%B1%EC%82%AC%EC%9D%B4%ED%8A%B8-%EC%A0%91%EC%86%8D-%EC%A3%BC%EC%9D%98-url-%EC%82%AC%EA%B8%B0-%EC%9C%A0%ED%98%95</a:t>
            </a:r>
            <a:endParaRPr lang="ko-KR" altLang="en-US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205DB4-0BD1-29A8-E5B1-9C211D697BD4}"/>
              </a:ext>
            </a:extLst>
          </p:cNvPr>
          <p:cNvGrpSpPr/>
          <p:nvPr/>
        </p:nvGrpSpPr>
        <p:grpSpPr>
          <a:xfrm>
            <a:off x="6096000" y="3874110"/>
            <a:ext cx="1264745" cy="3784129"/>
            <a:chOff x="10091205" y="-849756"/>
            <a:chExt cx="1264745" cy="3784129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69A578E1-F30B-40CB-1773-1402EE6FB681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61358" y="4016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chemeClr val="bg1">
                    <a:lumMod val="6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1C16B8EF-0FC1-7440-CFA2-8CC502EB3975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8839768" y="439781"/>
              <a:ext cx="3746029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2023</a:t>
              </a:r>
              <a:endParaRPr lang="ko-KR" altLang="en-US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A48D408-5669-3451-A90B-B4CED515939C}"/>
              </a:ext>
            </a:extLst>
          </p:cNvPr>
          <p:cNvGrpSpPr/>
          <p:nvPr/>
        </p:nvGrpSpPr>
        <p:grpSpPr>
          <a:xfrm>
            <a:off x="7631078" y="1645035"/>
            <a:ext cx="1261525" cy="4401761"/>
            <a:chOff x="3346861" y="2555520"/>
            <a:chExt cx="1261525" cy="4401761"/>
          </a:xfrm>
        </p:grpSpPr>
        <p:sp>
          <p:nvSpPr>
            <p:cNvPr id="28" name="제목 1">
              <a:extLst>
                <a:ext uri="{FF2B5EF4-FFF2-40B4-BE49-F238E27FC236}">
                  <a16:creationId xmlns:a16="http://schemas.microsoft.com/office/drawing/2014/main" id="{E5C686AC-F7D0-861C-6984-6013AEED9D72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1785928" y="4134823"/>
              <a:ext cx="4401761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chemeClr val="bg1">
                      <a:lumMod val="65000"/>
                    </a:schemeClr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With BOB12</a:t>
              </a:r>
            </a:p>
          </p:txBody>
        </p:sp>
        <p:sp>
          <p:nvSpPr>
            <p:cNvPr id="30" name="제목 1">
              <a:extLst>
                <a:ext uri="{FF2B5EF4-FFF2-40B4-BE49-F238E27FC236}">
                  <a16:creationId xmlns:a16="http://schemas.microsoft.com/office/drawing/2014/main" id="{9487D0BD-8D1C-7E12-8AA8-3FE8491BDFB5}"/>
                </a:ext>
              </a:extLst>
            </p:cNvPr>
            <p:cNvSpPr txBox="1">
              <a:spLocks/>
            </p:cNvSpPr>
            <p:nvPr/>
          </p:nvSpPr>
          <p:spPr>
            <a:xfrm rot="18546743">
              <a:off x="1816952" y="4177156"/>
              <a:ext cx="4302973" cy="124315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rgbClr val="2A9D8E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With BOB12</a:t>
              </a:r>
              <a:endParaRPr lang="ko-KR" altLang="en-US" sz="4000" dirty="0">
                <a:solidFill>
                  <a:srgbClr val="2A9D8E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6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목차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6560" y="486459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0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2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FF5A6A-8079-E0B5-88C5-D9706A421057}"/>
              </a:ext>
            </a:extLst>
          </p:cNvPr>
          <p:cNvGrpSpPr/>
          <p:nvPr/>
        </p:nvGrpSpPr>
        <p:grpSpPr>
          <a:xfrm>
            <a:off x="5944601" y="2662265"/>
            <a:ext cx="3467115" cy="2373716"/>
            <a:chOff x="6972805" y="2642468"/>
            <a:chExt cx="3467115" cy="2373716"/>
          </a:xfrm>
        </p:grpSpPr>
        <p:sp>
          <p:nvSpPr>
            <p:cNvPr id="48" name="부제목 2">
              <a:extLst>
                <a:ext uri="{FF2B5EF4-FFF2-40B4-BE49-F238E27FC236}">
                  <a16:creationId xmlns:a16="http://schemas.microsoft.com/office/drawing/2014/main" id="{67D80EA4-26A5-82D9-3C66-4050DF6E383F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2642468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1.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프로젝트 배경소개</a:t>
              </a: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	</a:t>
              </a:r>
              <a:endPara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49" name="부제목 2">
              <a:extLst>
                <a:ext uri="{FF2B5EF4-FFF2-40B4-BE49-F238E27FC236}">
                  <a16:creationId xmlns:a16="http://schemas.microsoft.com/office/drawing/2014/main" id="{29C8A4D4-FE6A-AD21-753C-62AE17313DD8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3122196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2.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설계 구성 요소 </a:t>
              </a: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</a:t>
              </a:r>
              <a:endPara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53" name="부제목 2">
              <a:extLst>
                <a:ext uri="{FF2B5EF4-FFF2-40B4-BE49-F238E27FC236}">
                  <a16:creationId xmlns:a16="http://schemas.microsoft.com/office/drawing/2014/main" id="{66EC077A-2C36-6356-3091-A08E58EE8658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3606351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3.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역할 분담</a:t>
              </a: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</a:t>
              </a:r>
              <a:endPara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" name="부제목 2">
              <a:extLst>
                <a:ext uri="{FF2B5EF4-FFF2-40B4-BE49-F238E27FC236}">
                  <a16:creationId xmlns:a16="http://schemas.microsoft.com/office/drawing/2014/main" id="{A1125335-A20C-D7F9-35A7-8630726E8996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4090506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4.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일정 및 계획</a:t>
              </a:r>
            </a:p>
          </p:txBody>
        </p:sp>
        <p:sp>
          <p:nvSpPr>
            <p:cNvPr id="6" name="부제목 2">
              <a:extLst>
                <a:ext uri="{FF2B5EF4-FFF2-40B4-BE49-F238E27FC236}">
                  <a16:creationId xmlns:a16="http://schemas.microsoft.com/office/drawing/2014/main" id="{FB855F06-AB1E-D8AB-7930-70F95C5CC1FA}"/>
                </a:ext>
              </a:extLst>
            </p:cNvPr>
            <p:cNvSpPr txBox="1">
              <a:spLocks/>
            </p:cNvSpPr>
            <p:nvPr/>
          </p:nvSpPr>
          <p:spPr>
            <a:xfrm>
              <a:off x="6972805" y="4576307"/>
              <a:ext cx="3467115" cy="4398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5. </a:t>
              </a:r>
              <a:r>
                <a:rPr lang="ko-KR" altLang="en-US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예상 결과물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41B6C7-AD01-CF13-0A71-489AB2E9F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825" y="25735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05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C8B7754-7E3A-ED30-236E-934CFB88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164" y="2308633"/>
            <a:ext cx="3284505" cy="394750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F269DFD-B000-D223-8AE2-FC4723B7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551" y="1666875"/>
            <a:ext cx="5053904" cy="47373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배경소개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7051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3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25A761-C712-F2B0-45BA-B0D0A8D357C0}"/>
              </a:ext>
            </a:extLst>
          </p:cNvPr>
          <p:cNvGrpSpPr/>
          <p:nvPr/>
        </p:nvGrpSpPr>
        <p:grpSpPr>
          <a:xfrm>
            <a:off x="4184086" y="3485631"/>
            <a:ext cx="7809467" cy="1106931"/>
            <a:chOff x="4270773" y="3052433"/>
            <a:chExt cx="7809467" cy="110693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6A4AC0D-E149-5F4C-814D-65F4AE3017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04" t="24297" r="5926" b="62432"/>
            <a:stretch/>
          </p:blipFill>
          <p:spPr>
            <a:xfrm>
              <a:off x="4270773" y="3052433"/>
              <a:ext cx="7632663" cy="110693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E1E71F-74AC-9575-7837-8A55265A9997}"/>
                </a:ext>
              </a:extLst>
            </p:cNvPr>
            <p:cNvSpPr txBox="1"/>
            <p:nvPr/>
          </p:nvSpPr>
          <p:spPr>
            <a:xfrm>
              <a:off x="7549649" y="3540752"/>
              <a:ext cx="453059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3000" dirty="0" err="1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데분씹뜯맛즐</a:t>
              </a:r>
              <a:r>
                <a:rPr lang="en-US" altLang="ko-KR" sz="3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_</a:t>
              </a:r>
              <a:r>
                <a:rPr lang="ko-KR" altLang="en-US" sz="3000" dirty="0" err="1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오동빈</a:t>
              </a:r>
              <a:r>
                <a:rPr lang="ko-KR" altLang="en-US" sz="3000" dirty="0">
                  <a:latin typeface="한컴 말랑말랑 Bold" panose="020F0803000000000000" pitchFamily="50" charset="-127"/>
                  <a:ea typeface="한컴 말랑말랑 Bold" panose="020F0803000000000000" pitchFamily="50" charset="-127"/>
                </a:rPr>
                <a:t> 멘토님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361DCD-0CA0-F4AB-B033-24886E7CD688}"/>
                </a:ext>
              </a:extLst>
            </p:cNvPr>
            <p:cNvSpPr/>
            <p:nvPr/>
          </p:nvSpPr>
          <p:spPr>
            <a:xfrm>
              <a:off x="4270773" y="3052433"/>
              <a:ext cx="7632663" cy="110693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32AAD14-2923-AAF6-A179-B4CC7467A8BC}"/>
              </a:ext>
            </a:extLst>
          </p:cNvPr>
          <p:cNvSpPr/>
          <p:nvPr/>
        </p:nvSpPr>
        <p:spPr>
          <a:xfrm>
            <a:off x="4221408" y="3558187"/>
            <a:ext cx="3148639" cy="149440"/>
          </a:xfrm>
          <a:prstGeom prst="rect">
            <a:avLst/>
          </a:prstGeom>
          <a:solidFill>
            <a:srgbClr val="BA6D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4E62D2-05CD-5E51-D317-6C0EBE5575AE}"/>
              </a:ext>
            </a:extLst>
          </p:cNvPr>
          <p:cNvSpPr/>
          <p:nvPr/>
        </p:nvSpPr>
        <p:spPr>
          <a:xfrm>
            <a:off x="1854542" y="2857499"/>
            <a:ext cx="3148639" cy="72391"/>
          </a:xfrm>
          <a:prstGeom prst="rect">
            <a:avLst/>
          </a:prstGeom>
          <a:solidFill>
            <a:srgbClr val="BA6D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6C72597-EBAF-002A-D719-776493DDCDB8}"/>
              </a:ext>
            </a:extLst>
          </p:cNvPr>
          <p:cNvSpPr/>
          <p:nvPr/>
        </p:nvSpPr>
        <p:spPr>
          <a:xfrm flipV="1">
            <a:off x="1854542" y="3498227"/>
            <a:ext cx="1868261" cy="269360"/>
          </a:xfrm>
          <a:prstGeom prst="rect">
            <a:avLst/>
          </a:prstGeom>
          <a:solidFill>
            <a:srgbClr val="EBD9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53C8B4-462A-83A6-DB08-2164C4FE8E8A}"/>
              </a:ext>
            </a:extLst>
          </p:cNvPr>
          <p:cNvSpPr/>
          <p:nvPr/>
        </p:nvSpPr>
        <p:spPr>
          <a:xfrm flipV="1">
            <a:off x="1854542" y="4801552"/>
            <a:ext cx="1868261" cy="269360"/>
          </a:xfrm>
          <a:prstGeom prst="rect">
            <a:avLst/>
          </a:prstGeom>
          <a:solidFill>
            <a:srgbClr val="EBD9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DFE891-A9CF-547C-0236-53EFCFD03F1C}"/>
              </a:ext>
            </a:extLst>
          </p:cNvPr>
          <p:cNvSpPr/>
          <p:nvPr/>
        </p:nvSpPr>
        <p:spPr>
          <a:xfrm flipV="1">
            <a:off x="4678680" y="3626996"/>
            <a:ext cx="2280920" cy="269360"/>
          </a:xfrm>
          <a:prstGeom prst="rect">
            <a:avLst/>
          </a:prstGeom>
          <a:solidFill>
            <a:srgbClr val="BA6D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C20C735-294C-5C62-E694-2F77C38B9E35}"/>
              </a:ext>
            </a:extLst>
          </p:cNvPr>
          <p:cNvSpPr/>
          <p:nvPr/>
        </p:nvSpPr>
        <p:spPr>
          <a:xfrm flipV="1">
            <a:off x="1873807" y="2855351"/>
            <a:ext cx="2280920" cy="269360"/>
          </a:xfrm>
          <a:prstGeom prst="rect">
            <a:avLst/>
          </a:prstGeom>
          <a:solidFill>
            <a:srgbClr val="BA6D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7E20F72-E62A-78A6-0858-A471A32CFB69}"/>
              </a:ext>
            </a:extLst>
          </p:cNvPr>
          <p:cNvSpPr/>
          <p:nvPr/>
        </p:nvSpPr>
        <p:spPr>
          <a:xfrm flipV="1">
            <a:off x="6859956" y="2701844"/>
            <a:ext cx="2280920" cy="26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13FEDCD-A58F-F904-5E50-2D821331574C}"/>
              </a:ext>
            </a:extLst>
          </p:cNvPr>
          <p:cNvSpPr/>
          <p:nvPr/>
        </p:nvSpPr>
        <p:spPr>
          <a:xfrm flipV="1">
            <a:off x="8138939" y="5411087"/>
            <a:ext cx="2280920" cy="358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73095A-B734-9280-B72D-EFC998942AF5}"/>
              </a:ext>
            </a:extLst>
          </p:cNvPr>
          <p:cNvSpPr txBox="1"/>
          <p:nvPr/>
        </p:nvSpPr>
        <p:spPr>
          <a:xfrm>
            <a:off x="6328805" y="2648038"/>
            <a:ext cx="3284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대충 암호화폐 </a:t>
            </a:r>
            <a:r>
              <a:rPr lang="ko-KR" altLang="en-US" sz="18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스캠</a:t>
            </a:r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피싱 논문 분석 </a:t>
            </a:r>
            <a:endParaRPr lang="en-US" altLang="ko-KR" sz="18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algn="ctr"/>
            <a:r>
              <a:rPr lang="ko-KR" altLang="en-US" sz="18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과제 보고서 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39A5CC-9AD1-B82C-535C-BFA4438F0DAB}"/>
              </a:ext>
            </a:extLst>
          </p:cNvPr>
          <p:cNvSpPr/>
          <p:nvPr/>
        </p:nvSpPr>
        <p:spPr>
          <a:xfrm flipV="1">
            <a:off x="1468846" y="1855999"/>
            <a:ext cx="2280920" cy="2693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1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배경소개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7051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4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E5DFBAE-994A-30EB-757A-70A772B6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02" y="2338920"/>
            <a:ext cx="5882533" cy="41059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DF58DA9-0C6F-69D1-A1CB-195CBA265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852" y="2338920"/>
            <a:ext cx="3220067" cy="4112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10CD36-A55A-4B73-4F65-18FD4DB0D781}"/>
              </a:ext>
            </a:extLst>
          </p:cNvPr>
          <p:cNvSpPr txBox="1"/>
          <p:nvPr/>
        </p:nvSpPr>
        <p:spPr>
          <a:xfrm>
            <a:off x="2162154" y="1655569"/>
            <a:ext cx="48353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현재 운용중인 사이트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3B2B03-5AE8-E10D-6840-0669F338762C}"/>
              </a:ext>
            </a:extLst>
          </p:cNvPr>
          <p:cNvSpPr/>
          <p:nvPr/>
        </p:nvSpPr>
        <p:spPr>
          <a:xfrm>
            <a:off x="1607201" y="2338920"/>
            <a:ext cx="9242717" cy="2952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A2FF43-CC90-75D0-E395-83A0C8CDCDF0}"/>
              </a:ext>
            </a:extLst>
          </p:cNvPr>
          <p:cNvSpPr/>
          <p:nvPr/>
        </p:nvSpPr>
        <p:spPr>
          <a:xfrm>
            <a:off x="7701279" y="3609556"/>
            <a:ext cx="3148639" cy="617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7212CC-3FA8-F6BF-AF2E-7EACBAE75F72}"/>
              </a:ext>
            </a:extLst>
          </p:cNvPr>
          <p:cNvSpPr/>
          <p:nvPr/>
        </p:nvSpPr>
        <p:spPr>
          <a:xfrm>
            <a:off x="8046720" y="5341838"/>
            <a:ext cx="2743200" cy="617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1F8032-80C9-9F74-D083-E122B1E3655B}"/>
              </a:ext>
            </a:extLst>
          </p:cNvPr>
          <p:cNvSpPr/>
          <p:nvPr/>
        </p:nvSpPr>
        <p:spPr>
          <a:xfrm>
            <a:off x="1607201" y="6283794"/>
            <a:ext cx="9242717" cy="1679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C53DF4-57F5-38F9-609A-A3CD4A0C6807}"/>
              </a:ext>
            </a:extLst>
          </p:cNvPr>
          <p:cNvSpPr/>
          <p:nvPr/>
        </p:nvSpPr>
        <p:spPr>
          <a:xfrm>
            <a:off x="7665565" y="4680053"/>
            <a:ext cx="3148639" cy="1679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배지 체크 표시1 단색으로 채워진">
            <a:extLst>
              <a:ext uri="{FF2B5EF4-FFF2-40B4-BE49-F238E27FC236}">
                <a16:creationId xmlns:a16="http://schemas.microsoft.com/office/drawing/2014/main" id="{1B326F47-3D7A-BA8B-4C41-0ACA3480C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8989" y="1655568"/>
            <a:ext cx="502873" cy="5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3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메타마스크(Metamask)란 무엇입니까?ㅣ암호화폐 지갑 소개 - BTCC">
            <a:extLst>
              <a:ext uri="{FF2B5EF4-FFF2-40B4-BE49-F238E27FC236}">
                <a16:creationId xmlns:a16="http://schemas.microsoft.com/office/drawing/2014/main" id="{DC383D8C-9C25-7A33-25D1-AC378C2B3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0" y="2073175"/>
            <a:ext cx="6683540" cy="395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72202" y="554682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 배경소개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7051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5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0CD36-A55A-4B73-4F65-18FD4DB0D781}"/>
              </a:ext>
            </a:extLst>
          </p:cNvPr>
          <p:cNvSpPr txBox="1"/>
          <p:nvPr/>
        </p:nvSpPr>
        <p:spPr>
          <a:xfrm>
            <a:off x="2190145" y="1607790"/>
            <a:ext cx="219379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메타 마스크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52B68-7C5D-44A8-AD77-B55818A1EA7D}"/>
              </a:ext>
            </a:extLst>
          </p:cNvPr>
          <p:cNvSpPr txBox="1"/>
          <p:nvPr/>
        </p:nvSpPr>
        <p:spPr>
          <a:xfrm>
            <a:off x="6917340" y="5230135"/>
            <a:ext cx="34485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4.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크롬 확장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01416-821B-C113-C8AB-D2A079A54220}"/>
              </a:ext>
            </a:extLst>
          </p:cNvPr>
          <p:cNvSpPr txBox="1"/>
          <p:nvPr/>
        </p:nvSpPr>
        <p:spPr>
          <a:xfrm>
            <a:off x="6917340" y="1959426"/>
            <a:ext cx="54885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sz="3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이더리움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및 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ERC-20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기반의 </a:t>
            </a:r>
            <a:endParaRPr lang="en-US" altLang="ko-KR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토큰을 저장할 수 있는 암호화폐 </a:t>
            </a:r>
            <a:endParaRPr lang="en-US" altLang="ko-KR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지갑이다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 </a:t>
            </a:r>
            <a:endParaRPr lang="ko-KR" altLang="en-US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6BDF0F-3ECB-7F9B-85B8-87F4CCBCD878}"/>
              </a:ext>
            </a:extLst>
          </p:cNvPr>
          <p:cNvSpPr txBox="1"/>
          <p:nvPr/>
        </p:nvSpPr>
        <p:spPr>
          <a:xfrm>
            <a:off x="6917340" y="4597556"/>
            <a:ext cx="61010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3. 3,000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만 명 이상의 사용자</a:t>
            </a:r>
            <a:endParaRPr lang="ko-KR" altLang="en-US"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A1F8E-F6CF-521B-D601-93A166C007A9}"/>
              </a:ext>
            </a:extLst>
          </p:cNvPr>
          <p:cNvSpPr txBox="1"/>
          <p:nvPr/>
        </p:nvSpPr>
        <p:spPr>
          <a:xfrm>
            <a:off x="6917340" y="3497355"/>
            <a:ext cx="61010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3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이더리움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네트워크에서 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85%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의 </a:t>
            </a:r>
            <a:endParaRPr lang="en-US" altLang="ko-KR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시장 점유율을 보유함</a:t>
            </a:r>
            <a:endParaRPr lang="ko-KR" altLang="en-US" sz="3000" dirty="0"/>
          </a:p>
        </p:txBody>
      </p:sp>
      <p:pic>
        <p:nvPicPr>
          <p:cNvPr id="16" name="그래픽 15" descr="배지 체크 표시1 단색으로 채워진">
            <a:extLst>
              <a:ext uri="{FF2B5EF4-FFF2-40B4-BE49-F238E27FC236}">
                <a16:creationId xmlns:a16="http://schemas.microsoft.com/office/drawing/2014/main" id="{14E08CFB-B71E-8411-55C5-585B1105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7897" y="1633352"/>
            <a:ext cx="502873" cy="5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설계 구성 요소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58432" y="478822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6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02F35E-A5AA-A46F-BEB7-C0B935B6C96C}"/>
              </a:ext>
            </a:extLst>
          </p:cNvPr>
          <p:cNvSpPr txBox="1"/>
          <p:nvPr/>
        </p:nvSpPr>
        <p:spPr>
          <a:xfrm>
            <a:off x="2364184" y="2498380"/>
            <a:ext cx="51706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1.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크롬 확장 프로그램으로 제작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4B6A84-5F35-E677-E36F-AE9EF5B8D3C6}"/>
              </a:ext>
            </a:extLst>
          </p:cNvPr>
          <p:cNvSpPr txBox="1"/>
          <p:nvPr/>
        </p:nvSpPr>
        <p:spPr>
          <a:xfrm>
            <a:off x="2364186" y="3056753"/>
            <a:ext cx="92614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2.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사기 계좌를 확인하여 사용자에게 알릴 수 있게 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2B82C-7F92-2FA7-4C06-376C5791004B}"/>
              </a:ext>
            </a:extLst>
          </p:cNvPr>
          <p:cNvSpPr txBox="1"/>
          <p:nvPr/>
        </p:nvSpPr>
        <p:spPr>
          <a:xfrm>
            <a:off x="2364185" y="3613692"/>
            <a:ext cx="92614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3. JS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사용하여 제작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5AC8C8-2B31-7530-158D-C24BA02CD095}"/>
              </a:ext>
            </a:extLst>
          </p:cNvPr>
          <p:cNvSpPr txBox="1"/>
          <p:nvPr/>
        </p:nvSpPr>
        <p:spPr>
          <a:xfrm>
            <a:off x="2364185" y="5078154"/>
            <a:ext cx="926148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4. DB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 후 연동 하여 추가 및 삭제 기능 구현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C0D3F6-987E-D8F6-B69E-05242F14A3F0}"/>
              </a:ext>
            </a:extLst>
          </p:cNvPr>
          <p:cNvSpPr txBox="1"/>
          <p:nvPr/>
        </p:nvSpPr>
        <p:spPr>
          <a:xfrm>
            <a:off x="1984673" y="4502249"/>
            <a:ext cx="9261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추가적인 기능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F0820-AED4-E51A-1ED1-A5C0F575EEFB}"/>
              </a:ext>
            </a:extLst>
          </p:cNvPr>
          <p:cNvSpPr txBox="1"/>
          <p:nvPr/>
        </p:nvSpPr>
        <p:spPr>
          <a:xfrm>
            <a:off x="1984673" y="1934832"/>
            <a:ext cx="9261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필수 적인 기능</a:t>
            </a:r>
          </a:p>
        </p:txBody>
      </p:sp>
      <p:pic>
        <p:nvPicPr>
          <p:cNvPr id="24" name="그래픽 23" descr="배지 체크 표시1 단색으로 채워진">
            <a:extLst>
              <a:ext uri="{FF2B5EF4-FFF2-40B4-BE49-F238E27FC236}">
                <a16:creationId xmlns:a16="http://schemas.microsoft.com/office/drawing/2014/main" id="{34E9F290-2B69-41B0-E719-14D12FBB5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800" y="1985761"/>
            <a:ext cx="502873" cy="502873"/>
          </a:xfrm>
          <a:prstGeom prst="rect">
            <a:avLst/>
          </a:prstGeom>
        </p:spPr>
      </p:pic>
      <p:pic>
        <p:nvPicPr>
          <p:cNvPr id="25" name="그래픽 24" descr="배지 체크 표시1 단색으로 채워진">
            <a:extLst>
              <a:ext uri="{FF2B5EF4-FFF2-40B4-BE49-F238E27FC236}">
                <a16:creationId xmlns:a16="http://schemas.microsoft.com/office/drawing/2014/main" id="{E8B29336-0285-7AAD-4ED8-0D12BA0ED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1800" y="4552071"/>
            <a:ext cx="502873" cy="5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3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6D1C77-6CBF-55CB-C9F3-D39A913F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321" y="1854956"/>
            <a:ext cx="5335646" cy="40017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역할 분담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035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7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55CB59-6D45-3957-E50F-BE230F802B3B}"/>
              </a:ext>
            </a:extLst>
          </p:cNvPr>
          <p:cNvSpPr txBox="1"/>
          <p:nvPr/>
        </p:nvSpPr>
        <p:spPr>
          <a:xfrm>
            <a:off x="6695820" y="2512307"/>
            <a:ext cx="51706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신용훈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리더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endParaRPr lang="ko-KR" altLang="en-US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23D1F-57C1-5336-95C4-8FFC8AE59774}"/>
              </a:ext>
            </a:extLst>
          </p:cNvPr>
          <p:cNvSpPr txBox="1"/>
          <p:nvPr/>
        </p:nvSpPr>
        <p:spPr>
          <a:xfrm>
            <a:off x="6096001" y="1891833"/>
            <a:ext cx="1733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역할 분담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62A30E-3617-C0D2-2094-D45DD8BDBE43}"/>
              </a:ext>
            </a:extLst>
          </p:cNvPr>
          <p:cNvSpPr txBox="1"/>
          <p:nvPr/>
        </p:nvSpPr>
        <p:spPr>
          <a:xfrm>
            <a:off x="7021329" y="3066305"/>
            <a:ext cx="5170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자료 조사 및 배경 지식 조사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파이썬 팀 리더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JS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프로그래밍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1" name="그래픽 20" descr="사용자 단색으로 채워진">
            <a:extLst>
              <a:ext uri="{FF2B5EF4-FFF2-40B4-BE49-F238E27FC236}">
                <a16:creationId xmlns:a16="http://schemas.microsoft.com/office/drawing/2014/main" id="{E84B7DD1-6090-9396-964A-CB65ED111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728" y="2426460"/>
            <a:ext cx="699840" cy="6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2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6D1C77-6CBF-55CB-C9F3-D39A913F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321" y="1854956"/>
            <a:ext cx="5335646" cy="40017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역할 분담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035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8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55CB59-6D45-3957-E50F-BE230F802B3B}"/>
              </a:ext>
            </a:extLst>
          </p:cNvPr>
          <p:cNvSpPr txBox="1"/>
          <p:nvPr/>
        </p:nvSpPr>
        <p:spPr>
          <a:xfrm>
            <a:off x="6695820" y="2512307"/>
            <a:ext cx="51706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 err="1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곽수찬</a:t>
            </a:r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endParaRPr lang="ko-KR" altLang="en-US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23D1F-57C1-5336-95C4-8FFC8AE59774}"/>
              </a:ext>
            </a:extLst>
          </p:cNvPr>
          <p:cNvSpPr txBox="1"/>
          <p:nvPr/>
        </p:nvSpPr>
        <p:spPr>
          <a:xfrm>
            <a:off x="6096001" y="1891833"/>
            <a:ext cx="1733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역할 분담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AEA7C-BA89-EB36-5B69-F29AA8F7F4FA}"/>
              </a:ext>
            </a:extLst>
          </p:cNvPr>
          <p:cNvSpPr txBox="1"/>
          <p:nvPr/>
        </p:nvSpPr>
        <p:spPr>
          <a:xfrm>
            <a:off x="7021329" y="3066305"/>
            <a:ext cx="5170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자료 조사 및 배경 지식 조사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JS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프로그래밍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협업 환경 구성 및 운영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8" name="그래픽 17" descr="사용자 단색으로 채워진">
            <a:extLst>
              <a:ext uri="{FF2B5EF4-FFF2-40B4-BE49-F238E27FC236}">
                <a16:creationId xmlns:a16="http://schemas.microsoft.com/office/drawing/2014/main" id="{DFD9E5A3-D916-E17E-1D22-CD6C7E0C9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728" y="2426460"/>
            <a:ext cx="699840" cy="6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60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606D1C77-6CBF-55CB-C9F3-D39A913F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24321" y="1854956"/>
            <a:ext cx="5335646" cy="400173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544ED9-3962-4353-8706-2B6056034FE7}"/>
              </a:ext>
            </a:extLst>
          </p:cNvPr>
          <p:cNvSpPr/>
          <p:nvPr/>
        </p:nvSpPr>
        <p:spPr>
          <a:xfrm>
            <a:off x="513631" y="1312233"/>
            <a:ext cx="11164738" cy="51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322E20A8-335C-7033-A3CB-F8833032D51B}"/>
              </a:ext>
            </a:extLst>
          </p:cNvPr>
          <p:cNvSpPr/>
          <p:nvPr/>
        </p:nvSpPr>
        <p:spPr>
          <a:xfrm rot="5400000">
            <a:off x="-171837" y="171833"/>
            <a:ext cx="3524250" cy="3180582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EDCA7D6E-85BA-9BA4-D8C0-305521C03D05}"/>
              </a:ext>
            </a:extLst>
          </p:cNvPr>
          <p:cNvSpPr/>
          <p:nvPr/>
        </p:nvSpPr>
        <p:spPr>
          <a:xfrm rot="5400000">
            <a:off x="-92531" y="80962"/>
            <a:ext cx="3333753" cy="3171826"/>
          </a:xfrm>
          <a:prstGeom prst="rtTriangle">
            <a:avLst/>
          </a:prstGeom>
          <a:solidFill>
            <a:srgbClr val="2A9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A9D8E"/>
              </a:solidFill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FFD7E7-4E32-5F81-F94F-AF36679EFB46}"/>
              </a:ext>
            </a:extLst>
          </p:cNvPr>
          <p:cNvSpPr txBox="1">
            <a:spLocks/>
          </p:cNvSpPr>
          <p:nvPr/>
        </p:nvSpPr>
        <p:spPr>
          <a:xfrm>
            <a:off x="2541722" y="524000"/>
            <a:ext cx="8308197" cy="9121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역할 분담</a:t>
            </a:r>
            <a:endParaRPr lang="en-US" altLang="ko-KR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796A9-4BD2-267F-EBE7-359415DB6883}"/>
              </a:ext>
            </a:extLst>
          </p:cNvPr>
          <p:cNvSpPr txBox="1"/>
          <p:nvPr/>
        </p:nvSpPr>
        <p:spPr>
          <a:xfrm>
            <a:off x="712712" y="522071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75000"/>
                  </a:schemeClr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12B8D-0EF7-02E6-EDA0-BE11CE68B72E}"/>
              </a:ext>
            </a:extLst>
          </p:cNvPr>
          <p:cNvSpPr txBox="1"/>
          <p:nvPr/>
        </p:nvSpPr>
        <p:spPr>
          <a:xfrm>
            <a:off x="760354" y="491590"/>
            <a:ext cx="6039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B9579E-93B1-2322-2B25-F4B889C38E5C}"/>
              </a:ext>
            </a:extLst>
          </p:cNvPr>
          <p:cNvSpPr/>
          <p:nvPr/>
        </p:nvSpPr>
        <p:spPr>
          <a:xfrm>
            <a:off x="-3" y="6556780"/>
            <a:ext cx="1056927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E19B9C-C9DB-3E97-F228-F41BC994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5BAC-474D-4688-94B2-7A2F4955050B}" type="slidenum">
              <a:rPr lang="ko-KR" altLang="en-US" sz="2400" b="1" smtClean="0">
                <a:solidFill>
                  <a:schemeClr val="tx1"/>
                </a:solidFill>
              </a:rPr>
              <a:t>9</a:t>
            </a:fld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55CB59-6D45-3957-E50F-BE230F802B3B}"/>
              </a:ext>
            </a:extLst>
          </p:cNvPr>
          <p:cNvSpPr txBox="1"/>
          <p:nvPr/>
        </p:nvSpPr>
        <p:spPr>
          <a:xfrm>
            <a:off x="6695820" y="2512307"/>
            <a:ext cx="51706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노용훈 </a:t>
            </a:r>
            <a:r>
              <a:rPr lang="en-US" altLang="ko-KR" sz="30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: </a:t>
            </a:r>
            <a:endParaRPr lang="ko-KR" altLang="en-US" sz="30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23D1F-57C1-5336-95C4-8FFC8AE59774}"/>
              </a:ext>
            </a:extLst>
          </p:cNvPr>
          <p:cNvSpPr txBox="1"/>
          <p:nvPr/>
        </p:nvSpPr>
        <p:spPr>
          <a:xfrm>
            <a:off x="6096001" y="1891833"/>
            <a:ext cx="1733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역할 분담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278639-C058-3427-BAF8-B9AFAE784411}"/>
              </a:ext>
            </a:extLst>
          </p:cNvPr>
          <p:cNvSpPr txBox="1"/>
          <p:nvPr/>
        </p:nvSpPr>
        <p:spPr>
          <a:xfrm>
            <a:off x="7021329" y="3066305"/>
            <a:ext cx="5170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자료 조사 및 배경 지식 조사 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JS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프로그래밍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PPT 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제작 및 발표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3" name="그래픽 2" descr="사용자 단색으로 채워진">
            <a:extLst>
              <a:ext uri="{FF2B5EF4-FFF2-40B4-BE49-F238E27FC236}">
                <a16:creationId xmlns:a16="http://schemas.microsoft.com/office/drawing/2014/main" id="{F50C9684-4AE0-4C8A-F0FD-C4AE6FFC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728" y="2426460"/>
            <a:ext cx="699840" cy="69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56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3DA2E20-AD43-4B8C-B6E1-D2FD62B2B337}">
  <we:reference id="wa104380862" version="1.5.0.0" store="ko-KR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3687</TotalTime>
  <Words>517</Words>
  <Application>Microsoft Office PowerPoint</Application>
  <PresentationFormat>와이드스크린</PresentationFormat>
  <Paragraphs>125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한컴 말랑말랑 Bold</vt:lpstr>
      <vt:lpstr>맑은 고딕</vt:lpstr>
      <vt:lpstr>Office 테마</vt:lpstr>
      <vt:lpstr>암호화폐 SCAM 피싱 예방을 위한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암호화폐 SCAM 피싱 예방을 위한  크롬 확장 프로그램 만들기</vt:lpstr>
      <vt:lpstr>이미지 &amp; 자료 출처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캡스톤_AES-GCM 방식의 data confidentiality를 지원하는 파일 전송 SW</dc:title>
  <dc:creator>u don</dc:creator>
  <cp:lastModifiedBy>don u</cp:lastModifiedBy>
  <cp:revision>146</cp:revision>
  <dcterms:created xsi:type="dcterms:W3CDTF">2023-01-28T02:35:37Z</dcterms:created>
  <dcterms:modified xsi:type="dcterms:W3CDTF">2023-08-17T08:19:56Z</dcterms:modified>
</cp:coreProperties>
</file>